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72" r:id="rId4"/>
    <p:sldId id="269" r:id="rId5"/>
    <p:sldId id="270" r:id="rId6"/>
    <p:sldId id="271" r:id="rId7"/>
    <p:sldId id="273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374D81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3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5D1091-E373-F0D1-D772-BD0B0F60F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39CF4065-1E24-430B-931F-40054997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90454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D788A9B-1D57-49B7-B134-D33CC73341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0082795"/>
              </p:ext>
            </p:extLst>
          </p:nvPr>
        </p:nvGraphicFramePr>
        <p:xfrm>
          <a:off x="1169081" y="2731993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Je souffre du ventre.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J’ai mal au ventre.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400">
                          <a:solidFill>
                            <a:srgbClr val="F4944A"/>
                          </a:solidFill>
                        </a:rPr>
                        <a:t>J’ai </a:t>
                      </a: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mal au bide.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307196-CAC2-4195-A120-00D19E5E7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509" y="4528249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332592-4AC7-472B-A23A-4524AD682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698328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47F9EC4-E013-4659-B452-6DD982DAF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018454" y="4637869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A9923FF-E5F0-5AEA-B3C6-4B8C5200CF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5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Rappel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4" name="Tableau 6">
            <a:extLst>
              <a:ext uri="{FF2B5EF4-FFF2-40B4-BE49-F238E27FC236}">
                <a16:creationId xmlns:a16="http://schemas.microsoft.com/office/drawing/2014/main" id="{0FB96A11-E725-4A3E-9696-FB34C4D072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01713"/>
              </p:ext>
            </p:extLst>
          </p:nvPr>
        </p:nvGraphicFramePr>
        <p:xfrm>
          <a:off x="111851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 langage</a:t>
                      </a:r>
                      <a:r>
                        <a:rPr sz="180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l’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18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gage t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ès po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18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 par exe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ts par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is,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qu’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 n’utilise p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à l’éc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8" name="Image 17">
            <a:extLst>
              <a:ext uri="{FF2B5EF4-FFF2-40B4-BE49-F238E27FC236}">
                <a16:creationId xmlns:a16="http://schemas.microsoft.com/office/drawing/2014/main" id="{4B9E6E4B-F789-4ED4-B9E4-802A80ACC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018" y="3832683"/>
            <a:ext cx="1557528" cy="155752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03E1C12-60A8-4C35-B0C3-22111943D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497" y="4138255"/>
            <a:ext cx="1688226" cy="121736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CA64BB5-DF9A-49FC-8658-56CE4EE658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D81E67-70AA-C3E2-180D-55F1335FD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AB62CB1D-53D0-49CF-A26F-B294BBB19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4" y="258618"/>
            <a:ext cx="8596668" cy="290621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Ecris à quel niveau de langue appartient la phrase :</a:t>
            </a:r>
            <a:br>
              <a:rPr lang="fr-FR" sz="2000" dirty="0"/>
            </a:br>
            <a: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J’ai paumé mes godasses.</a:t>
            </a:r>
            <a:br>
              <a:rPr lang="fr-FR" sz="2000" dirty="0">
                <a:solidFill>
                  <a:srgbClr val="F4944A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4A83498-7E3D-4718-97AD-2611AA0DB9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760391"/>
              </p:ext>
            </p:extLst>
          </p:nvPr>
        </p:nvGraphicFramePr>
        <p:xfrm>
          <a:off x="866597" y="3523099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35C56AA-4D9D-4173-8521-E38873320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616" y="423127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62D542-6059-45FD-B81A-5E57B6275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90" y="457143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B0C1DB-1064-4925-B52F-6621B339B6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763482" y="4343617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7C1FB8F-7D53-51D3-38E6-0006A9CFA1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3">
            <a:extLst>
              <a:ext uri="{FF2B5EF4-FFF2-40B4-BE49-F238E27FC236}">
                <a16:creationId xmlns:a16="http://schemas.microsoft.com/office/drawing/2014/main" id="{BE65B438-A232-406B-B1F1-5E3FC9A94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999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sz="3200" dirty="0">
              <a:solidFill>
                <a:srgbClr val="16BA9B"/>
              </a:solidFill>
            </a:endParaRPr>
          </a:p>
        </p:txBody>
      </p:sp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4C8EFD42-003D-4345-A4F2-15C86CA97D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310847"/>
              </p:ext>
            </p:extLst>
          </p:nvPr>
        </p:nvGraphicFramePr>
        <p:xfrm>
          <a:off x="1083331" y="2356066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4944A"/>
                          </a:solidFill>
                        </a:rPr>
                        <a:t>J’ai paumé mes godasses.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2A9A38C4-E4DA-4EA0-97D2-3AB125D83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759" y="4152322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8C9DEC4-A8F8-4490-9FFF-3D1D11FD9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322401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9842A1E-B2CF-6FFE-75D0-B6DABDABB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CC450BE-F545-49DA-8BE1-1D653CBEB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1878" y="733339"/>
            <a:ext cx="8596668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Ecris à quel niveau de langue appartient la phrase :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000" dirty="0"/>
            </a:br>
            <a: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Eteins la lumière !</a:t>
            </a:r>
            <a:b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000" dirty="0"/>
            </a:br>
            <a:endParaRPr lang="fr-FR" sz="3100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163B6E3-2389-44D3-8302-D9B5EBE39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509519"/>
              </p:ext>
            </p:extLst>
          </p:nvPr>
        </p:nvGraphicFramePr>
        <p:xfrm>
          <a:off x="1083331" y="3741465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8609E3EF-8399-46C3-81A1-8FD59869F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472" y="450105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530E90-CDA6-4647-9E39-7AE168E2B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67113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C523F81-DAEB-4767-863A-1BB244EBD5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92207" y="4557223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34AC36C-D6AA-31DF-2CCB-0BA494A2C5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3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F63CD98-06CC-4028-B5CE-D9FE8D8E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br>
              <a:rPr lang="fr-FR" dirty="0"/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65384A4-0025-4059-8EE0-B71EEC7E1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681617"/>
              </p:ext>
            </p:extLst>
          </p:nvPr>
        </p:nvGraphicFramePr>
        <p:xfrm>
          <a:off x="1160203" y="2187390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4944A"/>
                          </a:solidFill>
                        </a:rPr>
                        <a:t>Eteins la lumière !</a:t>
                      </a:r>
                      <a:br>
                        <a:rPr lang="fr-FR" sz="2800" dirty="0">
                          <a:solidFill>
                            <a:srgbClr val="F4944A"/>
                          </a:solidFill>
                        </a:rPr>
                      </a:br>
                      <a:endParaRPr lang="fr-FR" sz="28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240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8067742-E704-431C-963A-107E77B84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631" y="398364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B024D3-74ED-48EF-B418-A0BB544864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96" y="415372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8DE357D-8B2A-43C9-BF80-049B78C2B5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002126" y="4090201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F8F8D40-E9D6-E07B-F1D6-A12C26BEAD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5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F9490571-93AB-4598-A783-DDDDB089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105" y="1144512"/>
            <a:ext cx="8596668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Ecris à quel niveau de langue appartient la phrase :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Je suis en retard.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5C4A54C-A676-4E2E-8619-2FA4EF9A70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8418314"/>
              </p:ext>
            </p:extLst>
          </p:nvPr>
        </p:nvGraphicFramePr>
        <p:xfrm>
          <a:off x="1242558" y="3961892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F1CF8C4-8D4E-42DB-9D48-5A1C8C24F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312" y="4691690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DBD7E0D-BE55-46A4-A021-8810C13168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951" y="4861769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EFC524F-9C11-45A3-916E-417C00C766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145990" y="4691690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DBD78CB-337A-A9C1-CF70-49D6BA2B70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45BADC6-F80C-415B-ACA2-B0897911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620168"/>
            <a:ext cx="8596668" cy="1902811"/>
          </a:xfrm>
        </p:spPr>
        <p:txBody>
          <a:bodyPr>
            <a:normAutofit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Correction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58E4422B-2C96-4D98-BFD0-3089269355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918058"/>
              </p:ext>
            </p:extLst>
          </p:nvPr>
        </p:nvGraphicFramePr>
        <p:xfrm>
          <a:off x="116908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b="0" dirty="0">
                          <a:solidFill>
                            <a:srgbClr val="F4944A"/>
                          </a:solidFill>
                        </a:rPr>
                        <a:t>Je suis en retard.</a:t>
                      </a:r>
                      <a:endParaRPr lang="fr-FR" sz="2000" b="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9EF791D-9E44-43C0-AB29-067DEA314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509" y="3847750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F3272F-3ECA-4A75-8AEB-0D38346916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017829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CA15EF2-D6EA-485E-AF16-FD1174F4BD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EB06B1C-C2D1-E45B-0806-6B50C880CC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2C5A3D3-6B95-461B-91C6-0382FA22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355" y="1267888"/>
            <a:ext cx="8596668" cy="2000436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-Ecris à quel niveau de langue appartient la phrase.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-</a:t>
            </a:r>
            <a:r>
              <a:rPr lang="fr-FR" b="1" dirty="0">
                <a:solidFill>
                  <a:srgbClr val="374D81"/>
                </a:solidFill>
              </a:rPr>
              <a:t>Transpose dans les autres langages.</a:t>
            </a:r>
            <a:br>
              <a:rPr lang="fr-FR" b="1" dirty="0">
                <a:solidFill>
                  <a:srgbClr val="374D81"/>
                </a:solidFill>
              </a:rPr>
            </a:br>
            <a:br>
              <a:rPr lang="fr-FR" sz="2000" b="1" dirty="0">
                <a:solidFill>
                  <a:srgbClr val="374D81"/>
                </a:solidFill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CE1 : J’ai mal au bide.</a:t>
            </a:r>
            <a:br>
              <a:rPr lang="fr-FR" sz="3600" dirty="0">
                <a:solidFill>
                  <a:srgbClr val="F4944A"/>
                </a:solidFill>
                <a:latin typeface="+mn-lt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BEFC813-CF51-4281-8986-C5EE8EF82E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680008"/>
              </p:ext>
            </p:extLst>
          </p:nvPr>
        </p:nvGraphicFramePr>
        <p:xfrm>
          <a:off x="1316487" y="3644136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09248AE-EC35-4500-845F-289299653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916" y="433068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8DB3F4-931C-4566-ABB6-E78E9B4D8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81" y="450076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B4229CD-88D4-4799-B8CA-3DE9DCE6BE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241544" y="4386853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7DEBCA5-6797-EB57-F642-E671DDE327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251</Words>
  <Application>Microsoft Office PowerPoint</Application>
  <PresentationFormat>Grand écran</PresentationFormat>
  <Paragraphs>58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Thème Office</vt:lpstr>
      <vt:lpstr>Rituel 3</vt:lpstr>
      <vt:lpstr>Rappel</vt:lpstr>
      <vt:lpstr>Ecris à quel niveau de langue appartient la phrase : CE1 : J’ai paumé mes godasses. </vt:lpstr>
      <vt:lpstr>Correction</vt:lpstr>
      <vt:lpstr>Ecris à quel niveau de langue appartient la phrase :  CE1 : Eteins la lumière !  </vt:lpstr>
      <vt:lpstr>Correction </vt:lpstr>
      <vt:lpstr>Ecris à quel niveau de langue appartient la phrase :  CE1 : Je suis en retard.  </vt:lpstr>
      <vt:lpstr>Correction </vt:lpstr>
      <vt:lpstr>-Ecris à quel niveau de langue appartient la phrase. -Transpose dans les autres langages.  CE1 : J’ai mal au bide. 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2022-08-06T20:47:08Z</dcterms:modified>
</cp:coreProperties>
</file>